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61" r:id="rId6"/>
    <p:sldId id="271" r:id="rId7"/>
    <p:sldId id="262" r:id="rId8"/>
    <p:sldId id="267" r:id="rId9"/>
    <p:sldId id="269" r:id="rId10"/>
    <p:sldId id="270" r:id="rId11"/>
    <p:sldId id="263" r:id="rId12"/>
    <p:sldId id="264" r:id="rId13"/>
    <p:sldId id="265" r:id="rId14"/>
    <p:sldId id="25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600"/>
    <a:srgbClr val="051F36"/>
    <a:srgbClr val="0D457A"/>
    <a:srgbClr val="2471BC"/>
    <a:srgbClr val="2877C4"/>
    <a:srgbClr val="1E5C99"/>
    <a:srgbClr val="38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>
        <p:scale>
          <a:sx n="103" d="100"/>
          <a:sy n="103" d="100"/>
        </p:scale>
        <p:origin x="264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41C02-7A7D-2F40-93E7-1F05CC849D1E}" type="datetimeFigureOut">
              <a:rPr lang="en-US" smtClean="0"/>
              <a:t>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D9744-4DFF-3045-B521-1196E8F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37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05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7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8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4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1E88-2985-804A-8646-3FE4B228F5CE}" type="datetime1">
              <a:rPr lang="ru-RU" smtClean="0"/>
              <a:t>08.01.17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79BD-097F-3649-9276-CBBA435726F9}" type="datetime1">
              <a:rPr lang="ru-RU" smtClean="0"/>
              <a:t>08.01.17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33A-6AC2-C143-B876-E167B4A3E212}" type="datetime1">
              <a:rPr lang="ru-RU" smtClean="0"/>
              <a:t>08.01.17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CE9C-D057-D54F-9B25-A09267127774}" type="datetime1">
              <a:rPr lang="ru-RU" smtClean="0"/>
              <a:t>08.01.17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92FC-87EB-A246-AC42-CE7EB4D1DC63}" type="datetime1">
              <a:rPr lang="ru-RU" smtClean="0"/>
              <a:t>08.01.17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5CBB-4FA3-CF46-A3F9-A7371A1494BB}" type="datetime1">
              <a:rPr lang="ru-RU" smtClean="0"/>
              <a:t>08.01.17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1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E08D-9CC3-7546-BB34-584BDDAD60AB}" type="datetime1">
              <a:rPr lang="ru-RU" smtClean="0"/>
              <a:t>08.01.17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8989-BB83-6344-AFD3-76D39D16C17B}" type="datetime1">
              <a:rPr lang="ru-RU" smtClean="0"/>
              <a:t>08.01.17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4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BBAA-38AA-5544-B4EA-37691C1EB4D3}" type="datetime1">
              <a:rPr lang="ru-RU" smtClean="0"/>
              <a:t>08.01.17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3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CBA6-A187-D44E-A0A8-F21404B7D822}" type="datetime1">
              <a:rPr lang="ru-RU" smtClean="0"/>
              <a:t>08.01.17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7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3527-CEFB-5F42-97FB-2D5296BF8D2C}" type="datetime1">
              <a:rPr lang="ru-RU" smtClean="0"/>
              <a:t>08.01.17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9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39855-57A6-CA4A-88D8-5C7DF50E41ED}" type="datetime1">
              <a:rPr lang="ru-RU" smtClean="0"/>
              <a:t>08.01.17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3.png"/><Relationship Id="rId9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2.jp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0.png"/><Relationship Id="rId7" Type="http://schemas.openxmlformats.org/officeDocument/2006/relationships/image" Target="../media/image3.png"/><Relationship Id="rId8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0.png"/><Relationship Id="rId5" Type="http://schemas.openxmlformats.org/officeDocument/2006/relationships/image" Target="../media/image12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Relationship Id="rId8" Type="http://schemas.openxmlformats.org/officeDocument/2006/relationships/image" Target="../media/image110.png"/><Relationship Id="rId9" Type="http://schemas.openxmlformats.org/officeDocument/2006/relationships/image" Target="../media/image3.png"/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r="12331"/>
          <a:stretch/>
        </p:blipFill>
        <p:spPr>
          <a:xfrm rot="-60000">
            <a:off x="-239288" y="-210863"/>
            <a:ext cx="12747873" cy="706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1993" y="1865869"/>
            <a:ext cx="8849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Система автоматического регулирования движения на перекрестках для транспортных средств, управляемых автопилотом</a:t>
            </a:r>
            <a:r>
              <a:rPr lang="en-US" sz="3200" b="1" dirty="0" smtClean="0">
                <a:effectLst/>
              </a:rPr>
              <a:t> 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3" y="284191"/>
            <a:ext cx="1015337" cy="1015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9961" y="432488"/>
            <a:ext cx="76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НАУЧНО-ОБРАЗОВАТЕЛЬНОЕ СОРЕВНОВАНИЕ «ШАГ В БУДУЩЕЕ, МОСКВА»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8618" y="926759"/>
            <a:ext cx="890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Кафедра ИУ3 МГТУ им. </a:t>
            </a:r>
            <a:r>
              <a:rPr lang="ru-RU" dirty="0" err="1"/>
              <a:t>Н.Э.Баумана</a:t>
            </a:r>
            <a:r>
              <a:rPr lang="ru-RU" dirty="0"/>
              <a:t> «Информационные системы и </a:t>
            </a:r>
            <a:r>
              <a:rPr lang="ru-RU" dirty="0" smtClean="0"/>
              <a:t>телекоммуникации»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96037" y="3917090"/>
            <a:ext cx="24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Автор: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36277" y="3921206"/>
            <a:ext cx="534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Рахманов Сергей</a:t>
            </a:r>
          </a:p>
          <a:p>
            <a:r>
              <a:rPr lang="ru-RU" sz="2400" dirty="0"/>
              <a:t>ГБОУ школа №368 «Лосиный остров</a:t>
            </a:r>
            <a:r>
              <a:rPr lang="ru-RU" sz="2400" dirty="0" smtClean="0"/>
              <a:t>»</a:t>
            </a:r>
            <a:r>
              <a:rPr lang="en-US" sz="2400" dirty="0" smtClean="0"/>
              <a:t> </a:t>
            </a:r>
            <a:r>
              <a:rPr lang="ru-RU" sz="2400" dirty="0" smtClean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87797" y="4860318"/>
            <a:ext cx="24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Руководитель: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28037" y="4864434"/>
            <a:ext cx="534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Павлов </a:t>
            </a:r>
            <a:r>
              <a:rPr lang="ru-RU" sz="2400" dirty="0"/>
              <a:t>Юрий Николаевич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 err="1"/>
              <a:t>докт</a:t>
            </a:r>
            <a:r>
              <a:rPr lang="ru-RU" sz="2400" dirty="0"/>
              <a:t>. </a:t>
            </a:r>
            <a:r>
              <a:rPr lang="ru-RU" sz="2400" dirty="0" err="1"/>
              <a:t>техн</a:t>
            </a:r>
            <a:r>
              <a:rPr lang="ru-RU" sz="2400" dirty="0"/>
              <a:t>. наук, профессор, </a:t>
            </a:r>
            <a:endParaRPr lang="ru-RU" sz="2400" dirty="0" smtClean="0"/>
          </a:p>
          <a:p>
            <a:r>
              <a:rPr lang="ru-RU" sz="2400" dirty="0" smtClean="0"/>
              <a:t>МГТУ </a:t>
            </a:r>
            <a:r>
              <a:rPr lang="ru-RU" sz="2400" dirty="0"/>
              <a:t>им. Н.Э. Баумана</a:t>
            </a:r>
            <a:r>
              <a:rPr lang="ru-RU" sz="2400" dirty="0" smtClean="0"/>
              <a:t> </a:t>
            </a:r>
            <a:r>
              <a:rPr lang="en-US" sz="2400" dirty="0" smtClean="0"/>
              <a:t> </a:t>
            </a:r>
            <a:r>
              <a:rPr lang="ru-RU" sz="2400" dirty="0" smtClean="0"/>
              <a:t>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9708" y="6392562"/>
            <a:ext cx="244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Москва, 2017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24" y="274473"/>
            <a:ext cx="864970" cy="10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1368" y="5532610"/>
            <a:ext cx="10054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en-US" sz="2000" b="1" dirty="0" smtClean="0"/>
              <a:t>   </a:t>
            </a:r>
            <a:r>
              <a:rPr lang="ru-RU" sz="2000" dirty="0" smtClean="0"/>
              <a:t>- </a:t>
            </a:r>
            <a:r>
              <a:rPr lang="ru-RU" sz="2000" dirty="0"/>
              <a:t>разница в скоростях между БТС и БТС, идущим впереди</a:t>
            </a:r>
            <a:r>
              <a:rPr lang="ru-RU" sz="2000" dirty="0" smtClean="0"/>
              <a:t>;</a:t>
            </a:r>
          </a:p>
          <a:p>
            <a:r>
              <a:rPr lang="ru-RU" sz="2000" b="1" dirty="0" err="1" smtClean="0"/>
              <a:t>V</a:t>
            </a:r>
            <a:r>
              <a:rPr lang="en-US" sz="2000" b="1" baseline="-25000" dirty="0" smtClean="0"/>
              <a:t>max</a:t>
            </a:r>
            <a:r>
              <a:rPr lang="ru-RU" sz="2000" b="1" dirty="0" smtClean="0"/>
              <a:t> </a:t>
            </a:r>
            <a:r>
              <a:rPr lang="ru-RU" sz="2000" dirty="0" smtClean="0"/>
              <a:t>– максимальная скорость, до которой необходимо</a:t>
            </a:r>
            <a:r>
              <a:rPr lang="en-US" sz="2000" dirty="0" smtClean="0"/>
              <a:t> </a:t>
            </a:r>
            <a:r>
              <a:rPr lang="ru-RU" sz="2000" dirty="0" smtClean="0"/>
              <a:t>разогнаться БТС;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</a:t>
            </a:r>
            <a:r>
              <a:rPr lang="ru-RU" sz="2000" b="1" dirty="0" smtClean="0"/>
              <a:t> </a:t>
            </a:r>
            <a:r>
              <a:rPr lang="en-US" sz="2000" b="1" dirty="0" smtClean="0"/>
              <a:t>   </a:t>
            </a:r>
            <a:r>
              <a:rPr lang="ru-RU" sz="2000" b="1" dirty="0" smtClean="0"/>
              <a:t> </a:t>
            </a:r>
            <a:r>
              <a:rPr lang="ru-RU" sz="2000" dirty="0" smtClean="0"/>
              <a:t>- </a:t>
            </a:r>
            <a:r>
              <a:rPr lang="ru-RU" sz="2000" dirty="0"/>
              <a:t>время, отведенное на выход не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</a:t>
            </a:r>
            <a:r>
              <a:rPr lang="ru-RU" sz="2000" b="1" dirty="0" smtClean="0"/>
              <a:t>  </a:t>
            </a:r>
            <a:r>
              <a:rPr lang="en-US" sz="2000" b="1" dirty="0" smtClean="0"/>
              <a:t>   </a:t>
            </a:r>
            <a:r>
              <a:rPr lang="ru-RU" sz="2000" dirty="0" smtClean="0"/>
              <a:t>- </a:t>
            </a:r>
            <a:r>
              <a:rPr lang="ru-RU" sz="2000" dirty="0"/>
              <a:t>разница между текущей и требуемой дистанцией.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368" y="1655544"/>
                <a:ext cx="41781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Вариант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𝟑</m:t>
                      </m:r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charset="0"/>
                        </a:rPr>
                        <m:t>&lt;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ru-RU" sz="2400" b="1"/>
                        <m:t> и </m:t>
                      </m:r>
                      <m:r>
                        <a:rPr lang="ru-RU" sz="2400" b="1" i="1">
                          <a:latin typeface="Cambria Math" charset="0"/>
                        </a:rPr>
                        <m:t>𝑫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8" y="1655544"/>
                <a:ext cx="417819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034134" y="3763129"/>
                <a:ext cx="1253292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34" y="3763129"/>
                <a:ext cx="1253292" cy="7850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t="20792" r="16810" b="23779"/>
          <a:stretch/>
        </p:blipFill>
        <p:spPr>
          <a:xfrm>
            <a:off x="1149521" y="2360710"/>
            <a:ext cx="3814351" cy="30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48577" y="2617318"/>
                <a:ext cx="58496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𝜟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>
                          <a:latin typeface="Cambria Math" charset="0"/>
                        </a:rPr>
                        <m:t>+(4</m:t>
                      </m:r>
                      <m:r>
                        <a:rPr lang="en-US" sz="2400" b="1" i="1">
                          <a:latin typeface="Cambria Math" charset="0"/>
                        </a:rPr>
                        <m:t>𝑫</m:t>
                      </m:r>
                      <m:r>
                        <a:rPr lang="en-US" sz="2400" b="0" i="0">
                          <a:latin typeface="Cambria Math" charset="0"/>
                        </a:rPr>
                        <m:t>−2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en-US" sz="2400" b="0" i="0">
                          <a:latin typeface="Cambria Math" charset="0"/>
                        </a:rPr>
                        <m:t>−2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𝑽𝑻</m:t>
                      </m:r>
                      <m:r>
                        <a:rPr lang="en-US" sz="2400" b="0" i="0">
                          <a:latin typeface="Cambria Math" charset="0"/>
                        </a:rPr>
                        <m:t>)</m:t>
                      </m:r>
                      <m:r>
                        <a:rPr lang="en-US" sz="2400" b="1" i="1">
                          <a:latin typeface="Cambria Math" charset="0"/>
                        </a:rPr>
                        <m:t>𝒕</m:t>
                      </m:r>
                      <m:r>
                        <a:rPr lang="en-US" sz="2400" b="0" i="0">
                          <a:latin typeface="Cambria Math" charset="0"/>
                        </a:rPr>
                        <m:t>+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𝑻</m:t>
                          </m:r>
                        </m:e>
                        <m:sup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2617318"/>
                <a:ext cx="584967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5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Программная реализация модели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74319" y="1972489"/>
            <a:ext cx="5708468" cy="1632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ru-RU" sz="2200" dirty="0" smtClean="0"/>
              <a:t>Удобно </a:t>
            </a:r>
            <a:r>
              <a:rPr lang="ru-RU" sz="2200" dirty="0" smtClean="0"/>
              <a:t>менять параметры </a:t>
            </a:r>
            <a:r>
              <a:rPr lang="ru-RU" sz="2200" dirty="0" smtClean="0"/>
              <a:t>алгоритмов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ru-RU" sz="2200" dirty="0" smtClean="0"/>
              <a:t>Не </a:t>
            </a:r>
            <a:r>
              <a:rPr lang="ru-RU" sz="2200" dirty="0" smtClean="0"/>
              <a:t>требует </a:t>
            </a:r>
            <a:r>
              <a:rPr lang="ru-RU" sz="2200" dirty="0" err="1" smtClean="0"/>
              <a:t>компеляции</a:t>
            </a:r>
            <a:endParaRPr lang="ru-RU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В</a:t>
            </a:r>
            <a:r>
              <a:rPr lang="ru-RU" sz="2200" dirty="0" smtClean="0"/>
              <a:t>озможность предварительного просмотра результата работы алгоритма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8" name="Rounded Rectangle 7"/>
          <p:cNvSpPr/>
          <p:nvPr/>
        </p:nvSpPr>
        <p:spPr>
          <a:xfrm>
            <a:off x="274319" y="4361923"/>
            <a:ext cx="5708468" cy="2271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ru-RU" sz="2200" dirty="0" smtClean="0"/>
              <a:t>Наглядная визуализация результатов работы </a:t>
            </a:r>
            <a:r>
              <a:rPr lang="ru-RU" sz="2200" dirty="0" smtClean="0"/>
              <a:t>модели</a:t>
            </a:r>
            <a:r>
              <a:rPr lang="en-US" sz="2200" dirty="0" smtClean="0"/>
              <a:t>. </a:t>
            </a:r>
            <a:endParaRPr lang="ru-RU" sz="2200" dirty="0" smtClean="0"/>
          </a:p>
          <a:p>
            <a:pPr marL="285750" indent="-285750">
              <a:buFont typeface="Arial" charset="0"/>
              <a:buChar char="•"/>
            </a:pPr>
            <a:r>
              <a:rPr lang="ru-RU" sz="2200" dirty="0" smtClean="0"/>
              <a:t>Имитация</a:t>
            </a:r>
            <a:r>
              <a:rPr lang="en-US" sz="2200" dirty="0" smtClean="0"/>
              <a:t> </a:t>
            </a:r>
            <a:r>
              <a:rPr lang="ru-RU" sz="2200" dirty="0" smtClean="0"/>
              <a:t>традиционной (светофорной) системы управления перекрестком. 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200" dirty="0" smtClean="0"/>
              <a:t>Сравнение пропускной способности разных алгоритмов управления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4" y="4343613"/>
            <a:ext cx="3611201" cy="2108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566" y="1397724"/>
            <a:ext cx="664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Реализация алгоритмов модели: </a:t>
            </a:r>
            <a:r>
              <a:rPr lang="en-US" sz="2400" b="1" dirty="0" smtClean="0"/>
              <a:t>VBA (MS Excel)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26273" y="3900258"/>
            <a:ext cx="6400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Визуализация: </a:t>
            </a:r>
            <a:r>
              <a:rPr lang="ru-RU" sz="2400" b="1" dirty="0" err="1"/>
              <a:t>AnyLogic</a:t>
            </a:r>
            <a:r>
              <a:rPr lang="ru-RU" sz="2400" b="1" dirty="0"/>
              <a:t> 7.3.6 </a:t>
            </a:r>
            <a:r>
              <a:rPr lang="ru-RU" sz="2400" b="1" dirty="0" err="1" smtClean="0"/>
              <a:t>Learning</a:t>
            </a:r>
            <a:r>
              <a:rPr lang="ru-RU" sz="2400" b="1" dirty="0" smtClean="0"/>
              <a:t> </a:t>
            </a:r>
            <a:r>
              <a:rPr lang="ru-RU" sz="2400" b="1" dirty="0" err="1"/>
              <a:t>Edition</a:t>
            </a:r>
            <a:r>
              <a:rPr lang="ru-RU" sz="2400" dirty="0" smtClean="0"/>
              <a:t> </a:t>
            </a:r>
            <a:endParaRPr lang="en-US" sz="2400" dirty="0"/>
          </a:p>
        </p:txBody>
      </p:sp>
      <p:sp>
        <p:nvSpPr>
          <p:cNvPr id="12" name="U-Turn Arrow 11"/>
          <p:cNvSpPr/>
          <p:nvPr/>
        </p:nvSpPr>
        <p:spPr>
          <a:xfrm rot="5400000">
            <a:off x="4826063" y="4107614"/>
            <a:ext cx="2952209" cy="380135"/>
          </a:xfrm>
          <a:prstGeom prst="uturnArrow">
            <a:avLst>
              <a:gd name="adj1" fmla="val 26420"/>
              <a:gd name="adj2" fmla="val 25000"/>
              <a:gd name="adj3" fmla="val 31873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21" y="1484718"/>
            <a:ext cx="3771870" cy="2120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9882" r="15105" b="9871"/>
          <a:stretch/>
        </p:blipFill>
        <p:spPr>
          <a:xfrm>
            <a:off x="8740238" y="2218651"/>
            <a:ext cx="3095487" cy="1995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80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Демонстрация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inter5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600" y="1364350"/>
            <a:ext cx="9194800" cy="543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6" y="274253"/>
            <a:ext cx="972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smtClean="0">
                <a:solidFill>
                  <a:srgbClr val="1E5C99"/>
                </a:solidFill>
              </a:rPr>
              <a:t>Сравнение </a:t>
            </a:r>
            <a:r>
              <a:rPr lang="ru-RU" sz="3600" b="1" smtClean="0">
                <a:solidFill>
                  <a:srgbClr val="1E5C99"/>
                </a:solidFill>
              </a:rPr>
              <a:t>систем </a:t>
            </a:r>
            <a:r>
              <a:rPr lang="ru-RU" sz="3600" b="1" smtClean="0">
                <a:solidFill>
                  <a:srgbClr val="1E5C99"/>
                </a:solidFill>
              </a:rPr>
              <a:t>управления</a:t>
            </a:r>
            <a:endParaRPr lang="en-US" sz="3600" b="1" dirty="0">
              <a:solidFill>
                <a:srgbClr val="1E5C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4" y="2110827"/>
            <a:ext cx="4675414" cy="3686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110827"/>
            <a:ext cx="6089904" cy="36867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7881" y="1437720"/>
            <a:ext cx="5025928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810">
              <a:lnSpc>
                <a:spcPct val="150000"/>
              </a:lnSpc>
              <a:spcAft>
                <a:spcPts val="0"/>
              </a:spcAft>
            </a:pPr>
            <a:r>
              <a:rPr lang="ru-RU" sz="200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Интенсивность 120 автомобилей в минуту:  </a:t>
            </a:r>
            <a:endParaRPr lang="en-US" sz="20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662" y="1433364"/>
            <a:ext cx="5025928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810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Интенсивность 240 автомобилей в минуту:  </a:t>
            </a:r>
            <a:endParaRPr lang="en-US" sz="20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3583" y="274253"/>
            <a:ext cx="97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Результаты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307" y="1404712"/>
            <a:ext cx="113724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ru-RU" sz="2400" dirty="0" smtClean="0"/>
              <a:t>Разработан </a:t>
            </a:r>
            <a:r>
              <a:rPr lang="ru-RU" sz="2400" dirty="0" smtClean="0"/>
              <a:t>и исследован «импульсный</a:t>
            </a:r>
            <a:r>
              <a:rPr lang="ru-RU" sz="2400" dirty="0" smtClean="0"/>
              <a:t>» алгоритм управления для упрощенной модели прямолинейного движения беспилотных транспортных </a:t>
            </a:r>
          </a:p>
          <a:p>
            <a:pPr marL="285750" lvl="0" indent="-285750">
              <a:buFont typeface="Arial" charset="0"/>
              <a:buChar char="•"/>
            </a:pPr>
            <a:r>
              <a:rPr lang="ru-RU" sz="2400" dirty="0" smtClean="0"/>
              <a:t>Получены математические формулы, связывающие эффективность (скважность) «импульсных» потоков с числом полос </a:t>
            </a:r>
            <a:r>
              <a:rPr lang="en-US" sz="2400" b="1" dirty="0" smtClean="0"/>
              <a:t>n</a:t>
            </a:r>
            <a:r>
              <a:rPr lang="ru-RU" sz="2400" dirty="0" smtClean="0"/>
              <a:t> и количеством транспортных средств в группе </a:t>
            </a:r>
            <a:r>
              <a:rPr lang="en-US" sz="2400" b="1" dirty="0" smtClean="0"/>
              <a:t>m</a:t>
            </a:r>
            <a:endParaRPr lang="ru-RU" sz="2400" b="1" dirty="0" smtClean="0"/>
          </a:p>
          <a:p>
            <a:pPr marL="285750" lvl="0" indent="-285750">
              <a:buFont typeface="Arial" charset="0"/>
              <a:buChar char="•"/>
            </a:pPr>
            <a:r>
              <a:rPr lang="ru-RU" sz="2400" dirty="0" smtClean="0"/>
              <a:t>Предложены и обоснованы шесть основных алгоритмов корректирующего управления беспилотными ТС</a:t>
            </a:r>
          </a:p>
          <a:p>
            <a:pPr marL="285750" lvl="0" indent="-285750">
              <a:buFont typeface="Arial" charset="0"/>
              <a:buChar char="•"/>
            </a:pPr>
            <a:r>
              <a:rPr lang="ru-RU" sz="2400" dirty="0" smtClean="0"/>
              <a:t>Разработана программа реализующая алгоритмы управления и корректировки 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 smtClean="0"/>
              <a:t>Для наглядного отображения результатов работы модели было использовано свободное программное обеспечение для </a:t>
            </a:r>
            <a:r>
              <a:rPr lang="ru-RU" sz="2400" dirty="0" smtClean="0"/>
              <a:t>имитационного </a:t>
            </a:r>
            <a:r>
              <a:rPr lang="ru-RU" sz="2400" dirty="0" smtClean="0"/>
              <a:t>моделирования </a:t>
            </a:r>
            <a:r>
              <a:rPr lang="ru-RU" sz="2400" b="1" dirty="0" err="1" smtClean="0"/>
              <a:t>AnyLogic</a:t>
            </a:r>
            <a:r>
              <a:rPr lang="ru-RU" sz="2400" b="1" dirty="0" smtClean="0"/>
              <a:t> 7.3.6 </a:t>
            </a:r>
            <a:r>
              <a:rPr lang="ru-RU" sz="2400" b="1" dirty="0" err="1" smtClean="0"/>
              <a:t>Personal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Learning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Edition</a:t>
            </a:r>
            <a:r>
              <a:rPr lang="ru-RU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 smtClean="0"/>
              <a:t>Проведено сравнение пропускной способности разработанной и традиционной (светофорной) </a:t>
            </a:r>
            <a:r>
              <a:rPr lang="ru-RU" sz="2400" dirty="0" smtClean="0"/>
              <a:t>систем </a:t>
            </a:r>
            <a:r>
              <a:rPr lang="ru-RU" sz="2400" dirty="0" smtClean="0"/>
              <a:t>управления для разных интенсивностей входящих транспортных потоков</a:t>
            </a:r>
            <a:endParaRPr lang="en-US" sz="2400" dirty="0" smtClean="0"/>
          </a:p>
          <a:p>
            <a:pPr marL="285750" lvl="0" indent="-285750">
              <a:buFont typeface="Arial" charset="0"/>
              <a:buChar char="•"/>
            </a:pPr>
            <a:endParaRPr lang="ru-RU" sz="2400" dirty="0" smtClean="0"/>
          </a:p>
          <a:p>
            <a:pPr marL="285750" lvl="0" indent="-285750">
              <a:buFont typeface="Arial" charset="0"/>
              <a:buChar char="•"/>
            </a:pPr>
            <a:endParaRPr lang="ru-RU" sz="2400" b="1" dirty="0" smtClean="0"/>
          </a:p>
          <a:p>
            <a:pPr marL="285750" lvl="0" indent="-285750">
              <a:buFont typeface="Arial" charset="0"/>
              <a:buChar char="•"/>
            </a:pPr>
            <a:endParaRPr lang="ru-RU" sz="2400" dirty="0" smtClean="0"/>
          </a:p>
          <a:p>
            <a:pPr marL="285750" lvl="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5" y="274253"/>
            <a:ext cx="9717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Что дальше?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698" y="1436912"/>
            <a:ext cx="1144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 «импульсного» алгоритма есть несколько недостатков: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Эффективность пропускной способности зависит от загруженности “импульсов”</a:t>
            </a:r>
            <a:r>
              <a:rPr lang="en-US" sz="2400" dirty="0" smtClean="0">
                <a:effectLst/>
              </a:rPr>
              <a:t> </a:t>
            </a:r>
            <a:endParaRPr lang="ru-RU" sz="240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2400" dirty="0" smtClean="0"/>
              <a:t>Данный </a:t>
            </a:r>
            <a:r>
              <a:rPr lang="ru-RU" sz="2400" dirty="0"/>
              <a:t>алгоритм подразумевает одинаковую скважность встречных транспортных потоков.</a:t>
            </a:r>
            <a:r>
              <a:rPr lang="en-US" sz="2400" dirty="0" smtClean="0">
                <a:effectLst/>
              </a:rPr>
              <a:t>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52698" y="3203920"/>
            <a:ext cx="114430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ru-RU" sz="2400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Избавится от данных недостатков можно путем перехода на управление каждым беспилотным транспортным средством в отдельности.</a:t>
            </a:r>
            <a:r>
              <a:rPr lang="en-US" sz="2400" dirty="0" smtClean="0">
                <a:effectLst/>
              </a:rPr>
              <a:t> </a:t>
            </a:r>
            <a:endParaRPr lang="ru-RU" sz="2400" dirty="0" smtClean="0">
              <a:effectLst/>
            </a:endParaRPr>
          </a:p>
          <a:p>
            <a:pPr indent="542925"/>
            <a:r>
              <a:rPr lang="ru-RU" sz="2400" dirty="0" smtClean="0"/>
              <a:t>Получив </a:t>
            </a:r>
            <a:r>
              <a:rPr lang="ru-RU" sz="2400" dirty="0"/>
              <a:t>от Б</a:t>
            </a:r>
            <a:r>
              <a:rPr lang="ru-RU" sz="2400" dirty="0" smtClean="0"/>
              <a:t>ТС </a:t>
            </a:r>
            <a:r>
              <a:rPr lang="ru-RU" sz="2400" dirty="0"/>
              <a:t>информацию об его параметрах, а также о </a:t>
            </a:r>
            <a:r>
              <a:rPr lang="ru-RU" sz="2400" dirty="0" smtClean="0"/>
              <a:t>требуемом </a:t>
            </a:r>
            <a:r>
              <a:rPr lang="ru-RU" sz="2400" dirty="0"/>
              <a:t>направлении пересечения перекрестка, система управления моделирует положение ТС в каждый следующий момент времени. Сопоставляя эту информацию с аналогичной информацией от других транспортных средств система управления ищет потенциальные коллизии и </a:t>
            </a:r>
            <a:r>
              <a:rPr lang="ru-RU" sz="2400" dirty="0" smtClean="0"/>
              <a:t>только в </a:t>
            </a:r>
            <a:r>
              <a:rPr lang="ru-RU" sz="2400" dirty="0"/>
              <a:t>случае их обнаружения дает корректирующее управляющее воздействие транспортному средству с целью уклонения от столкновений.</a:t>
            </a:r>
            <a:r>
              <a:rPr lang="en-US" sz="2400" dirty="0" smtClean="0">
                <a:effectLst/>
              </a:rPr>
              <a:t>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2" y="274253"/>
            <a:ext cx="974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Предпосылки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729" y="5169408"/>
            <a:ext cx="6080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Как </a:t>
            </a:r>
            <a:r>
              <a:rPr lang="ru-RU" sz="2400" dirty="0" smtClean="0"/>
              <a:t>изменятся традиционные системы управления движением на перекрестках в эпоху беспилотных </a:t>
            </a:r>
            <a:r>
              <a:rPr lang="ru-RU" sz="2400" dirty="0" smtClean="0"/>
              <a:t>автомобилей</a:t>
            </a:r>
            <a:r>
              <a:rPr lang="en-US" sz="2400" dirty="0" smtClean="0"/>
              <a:t>?</a:t>
            </a:r>
            <a:endParaRPr lang="ru-RU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9261"/>
          <a:stretch/>
        </p:blipFill>
        <p:spPr>
          <a:xfrm>
            <a:off x="4904241" y="1458090"/>
            <a:ext cx="7060683" cy="3479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4307" y="1505564"/>
            <a:ext cx="8210365" cy="1469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 smtClean="0">
              <a:solidFill>
                <a:schemeClr val="tx1"/>
              </a:solidFill>
            </a:endParaRPr>
          </a:p>
          <a:p>
            <a:r>
              <a:rPr lang="ru-RU" sz="2400" dirty="0" smtClean="0">
                <a:solidFill>
                  <a:schemeClr val="tx1"/>
                </a:solidFill>
              </a:rPr>
              <a:t>В </a:t>
            </a:r>
            <a:r>
              <a:rPr lang="ru-RU" sz="2400" dirty="0">
                <a:solidFill>
                  <a:schemeClr val="tx1"/>
                </a:solidFill>
              </a:rPr>
              <a:t>последнее время наблюдается бурное развитие в области беспилотных транспортных средств. </a:t>
            </a:r>
            <a:r>
              <a:rPr lang="ru-RU" sz="2400" dirty="0">
                <a:solidFill>
                  <a:schemeClr val="tx1"/>
                </a:solidFill>
              </a:rPr>
              <a:t>В</a:t>
            </a:r>
            <a:r>
              <a:rPr lang="ru-RU" sz="2400" dirty="0" smtClean="0">
                <a:solidFill>
                  <a:schemeClr val="tx1"/>
                </a:solidFill>
              </a:rPr>
              <a:t>ысокая </a:t>
            </a:r>
            <a:r>
              <a:rPr lang="ru-RU" sz="2400" dirty="0">
                <a:solidFill>
                  <a:schemeClr val="tx1"/>
                </a:solidFill>
              </a:rPr>
              <a:t>скорость обработки информации, точность позиционирования, обмен информацией </a:t>
            </a:r>
            <a:r>
              <a:rPr lang="ru-RU" sz="2400" dirty="0" smtClean="0">
                <a:solidFill>
                  <a:schemeClr val="tx1"/>
                </a:solidFill>
              </a:rPr>
              <a:t>о дорожной обстановке открывает новые возможности по эффективному управлению транспортными потоками на перекрестках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3718560"/>
            <a:ext cx="4340859" cy="2567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49952" y="3907536"/>
            <a:ext cx="2292096" cy="1011936"/>
          </a:xfrm>
          <a:prstGeom prst="rect">
            <a:avLst/>
          </a:prstGeom>
          <a:solidFill>
            <a:srgbClr val="2471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smtClean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1:</a:t>
            </a:r>
          </a:p>
          <a:p>
            <a:r>
              <a:rPr lang="ru-RU" sz="1400" dirty="0" smtClean="0">
                <a:latin typeface="Arial" charset="0"/>
                <a:ea typeface="Arial" charset="0"/>
                <a:cs typeface="Arial" charset="0"/>
              </a:rPr>
              <a:t>Полностью автономные ТС  станут доступны для покупателей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48144" y="3907536"/>
            <a:ext cx="2346960" cy="1011936"/>
          </a:xfrm>
          <a:prstGeom prst="rect">
            <a:avLst/>
          </a:prstGeom>
          <a:solidFill>
            <a:srgbClr val="0D45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smtClean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2:</a:t>
            </a:r>
          </a:p>
          <a:p>
            <a:r>
              <a:rPr lang="ru-RU" sz="1400" dirty="0" smtClean="0">
                <a:latin typeface="Arial" charset="0"/>
                <a:ea typeface="Arial" charset="0"/>
                <a:cs typeface="Arial" charset="0"/>
              </a:rPr>
              <a:t>Автономные ТС получат массовое распространение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601200" y="3907536"/>
            <a:ext cx="2292096" cy="1011936"/>
          </a:xfrm>
          <a:prstGeom prst="rect">
            <a:avLst/>
          </a:prstGeom>
          <a:solidFill>
            <a:srgbClr val="051F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smtClean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3:</a:t>
            </a:r>
          </a:p>
          <a:p>
            <a:r>
              <a:rPr lang="ru-RU" sz="1400" dirty="0" smtClean="0">
                <a:latin typeface="Arial" charset="0"/>
                <a:ea typeface="Arial" charset="0"/>
                <a:cs typeface="Arial" charset="0"/>
              </a:rPr>
              <a:t>Автономные ТС станут основным транспортом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0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7007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Цель проекта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010" y="1514021"/>
            <a:ext cx="1126018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ru-RU" sz="2500" dirty="0" smtClean="0"/>
              <a:t>Разработать модель системы автоматического управления движением беспилотных транспортных средств на одноуровневых перекрестках. </a:t>
            </a:r>
          </a:p>
          <a:p>
            <a:pPr algn="just"/>
            <a:r>
              <a:rPr lang="ru-RU" sz="2500" dirty="0" smtClean="0"/>
              <a:t>    Модель включает в себя: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 smtClean="0"/>
              <a:t>Описание принципов управления беспилотными транспортными средствами.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 smtClean="0"/>
              <a:t>Алгоритм</a:t>
            </a:r>
            <a:r>
              <a:rPr lang="ru-RU" sz="2500" dirty="0"/>
              <a:t>ы</a:t>
            </a:r>
            <a:r>
              <a:rPr lang="ru-RU" sz="2500" dirty="0" smtClean="0"/>
              <a:t> управления, увеличивающий пропускную способность перекрестков и </a:t>
            </a:r>
            <a:r>
              <a:rPr lang="ru-RU" sz="2500" dirty="0" err="1" smtClean="0"/>
              <a:t>минимизирующий</a:t>
            </a:r>
            <a:r>
              <a:rPr lang="ru-RU" sz="2500" dirty="0" smtClean="0"/>
              <a:t> </a:t>
            </a:r>
            <a:r>
              <a:rPr lang="ru-RU" sz="2500" dirty="0" smtClean="0"/>
              <a:t>корректирующие ускорения.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П</a:t>
            </a:r>
            <a:r>
              <a:rPr lang="ru-RU" sz="2500" dirty="0" smtClean="0"/>
              <a:t>рограммный </a:t>
            </a:r>
            <a:r>
              <a:rPr lang="ru-RU" sz="2500" dirty="0" smtClean="0"/>
              <a:t>код, </a:t>
            </a:r>
            <a:r>
              <a:rPr lang="ru-RU" sz="2500" dirty="0" smtClean="0"/>
              <a:t>позволяющий исследовать эффективность алгоритмов управления для различных сценариев.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 smtClean="0"/>
              <a:t>Механизм наглядной визуализации результатов работы модели.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ru-RU" sz="2500" dirty="0" smtClean="0"/>
              <a:t>Провести сравнение работы алгоритма с традиционной (светофорной) системой управления движением на перекрестках при различных интенсивностях входящих транспортных потоков.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t="25039" r="34473" b="17037"/>
          <a:stretch/>
        </p:blipFill>
        <p:spPr>
          <a:xfrm>
            <a:off x="5447689" y="1685490"/>
            <a:ext cx="6425865" cy="453921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Принципы управления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09919" y="2452908"/>
            <a:ext cx="2347417" cy="614149"/>
          </a:xfrm>
          <a:prstGeom prst="roundRect">
            <a:avLst>
              <a:gd name="adj" fmla="val 47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/>
              <a:t>САУ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73994" y="3181531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92360" y="3156508"/>
            <a:ext cx="302523" cy="13675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26647" y="3183803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27151" y="3158780"/>
            <a:ext cx="302523" cy="13675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61438" y="3186075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65524" y="3212498"/>
            <a:ext cx="2432068" cy="13224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114941" y="3268449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1</a:t>
            </a:r>
            <a:endParaRPr lang="en-US" b="1" dirty="0"/>
          </a:p>
        </p:txBody>
      </p:sp>
      <p:sp>
        <p:nvSpPr>
          <p:cNvPr id="51" name="Oval 50"/>
          <p:cNvSpPr/>
          <p:nvPr/>
        </p:nvSpPr>
        <p:spPr>
          <a:xfrm>
            <a:off x="6171804" y="4103238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smtClean="0"/>
              <a:t>2</a:t>
            </a:r>
            <a:endParaRPr lang="ru-RU" b="1" dirty="0" smtClean="0"/>
          </a:p>
        </p:txBody>
      </p:sp>
      <p:sp>
        <p:nvSpPr>
          <p:cNvPr id="52" name="Oval 51"/>
          <p:cNvSpPr/>
          <p:nvPr/>
        </p:nvSpPr>
        <p:spPr>
          <a:xfrm>
            <a:off x="6578965" y="328209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  <a:endParaRPr lang="en-US" b="1" dirty="0"/>
          </a:p>
        </p:txBody>
      </p:sp>
      <p:sp>
        <p:nvSpPr>
          <p:cNvPr id="54" name="Oval 53"/>
          <p:cNvSpPr/>
          <p:nvPr/>
        </p:nvSpPr>
        <p:spPr>
          <a:xfrm>
            <a:off x="7006592" y="4105510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 smtClean="0"/>
          </a:p>
        </p:txBody>
      </p:sp>
      <p:sp>
        <p:nvSpPr>
          <p:cNvPr id="55" name="Oval 54"/>
          <p:cNvSpPr/>
          <p:nvPr/>
        </p:nvSpPr>
        <p:spPr>
          <a:xfrm>
            <a:off x="7400105" y="3284365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58" name="Oval 57"/>
          <p:cNvSpPr/>
          <p:nvPr/>
        </p:nvSpPr>
        <p:spPr>
          <a:xfrm>
            <a:off x="8538457" y="3237212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06116" y="1685490"/>
            <a:ext cx="5023205" cy="4544326"/>
          </a:xfrm>
          <a:prstGeom prst="roundRect">
            <a:avLst>
              <a:gd name="adj" fmla="val 6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08000" rIns="0" rtlCol="0" anchor="t" anchorCtr="0"/>
          <a:lstStyle/>
          <a:p>
            <a:r>
              <a:rPr lang="ru-RU" sz="2000" b="1" dirty="0" smtClean="0">
                <a:solidFill>
                  <a:srgbClr val="FFC000"/>
                </a:solidFill>
              </a:rPr>
              <a:t>САУ</a:t>
            </a:r>
            <a:r>
              <a:rPr lang="ru-RU" sz="2000" b="1" dirty="0">
                <a:solidFill>
                  <a:srgbClr val="FFC000"/>
                </a:solidFill>
              </a:rPr>
              <a:t>: </a:t>
            </a:r>
            <a:r>
              <a:rPr lang="ru-RU" sz="2000" dirty="0"/>
              <a:t>Запрос информации о </a:t>
            </a:r>
            <a:r>
              <a:rPr lang="ru-RU" sz="2000" dirty="0" smtClean="0"/>
              <a:t>ТС</a:t>
            </a:r>
            <a:endParaRPr lang="en-US" sz="2000" dirty="0" smtClean="0"/>
          </a:p>
          <a:p>
            <a:r>
              <a:rPr lang="ru-RU" sz="2000" b="1" dirty="0">
                <a:solidFill>
                  <a:srgbClr val="FFC000"/>
                </a:solidFill>
              </a:rPr>
              <a:t>ТС: </a:t>
            </a:r>
            <a:r>
              <a:rPr lang="ru-RU" sz="2000" dirty="0"/>
              <a:t>Передача информации о </a:t>
            </a:r>
            <a:r>
              <a:rPr lang="ru-RU" sz="2000" dirty="0" smtClean="0"/>
              <a:t>характеристиках</a:t>
            </a:r>
            <a:r>
              <a:rPr lang="en-US" sz="2000" dirty="0" smtClean="0"/>
              <a:t> </a:t>
            </a:r>
            <a:r>
              <a:rPr lang="ru-RU" sz="2000" dirty="0" smtClean="0"/>
              <a:t>ТС </a:t>
            </a:r>
            <a:r>
              <a:rPr lang="ru-RU" sz="2000" dirty="0"/>
              <a:t>и параметрах </a:t>
            </a:r>
            <a:r>
              <a:rPr lang="ru-RU" sz="2000" dirty="0" smtClean="0"/>
              <a:t>движения (размер, текущая и максимальная скорость, максимальное ускорение, требуемое направление)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Корректирующая </a:t>
            </a:r>
            <a:r>
              <a:rPr lang="ru-RU" sz="2000" dirty="0" smtClean="0"/>
              <a:t>команда</a:t>
            </a:r>
          </a:p>
          <a:p>
            <a:endParaRPr lang="ru-RU" sz="2000" dirty="0" smtClean="0"/>
          </a:p>
          <a:p>
            <a:r>
              <a:rPr lang="ru-RU" sz="2000" b="1" dirty="0">
                <a:solidFill>
                  <a:srgbClr val="FFC000"/>
                </a:solidFill>
              </a:rPr>
              <a:t> </a:t>
            </a:r>
            <a:r>
              <a:rPr lang="ru-RU" sz="2000" b="1" dirty="0" smtClean="0">
                <a:solidFill>
                  <a:srgbClr val="FFC000"/>
                </a:solidFill>
              </a:rPr>
              <a:t>   ТС</a:t>
            </a:r>
            <a:r>
              <a:rPr lang="ru-RU" sz="2000" b="1" dirty="0">
                <a:solidFill>
                  <a:srgbClr val="FFC000"/>
                </a:solidFill>
              </a:rPr>
              <a:t>: </a:t>
            </a:r>
            <a:r>
              <a:rPr lang="ru-RU" sz="2000" dirty="0"/>
              <a:t>Информация о параметрах</a:t>
            </a:r>
          </a:p>
          <a:p>
            <a:r>
              <a:rPr lang="ru-RU" sz="2000" b="1" dirty="0" smtClean="0">
                <a:solidFill>
                  <a:srgbClr val="FFC000"/>
                </a:solidFill>
              </a:rPr>
              <a:t>    САУ</a:t>
            </a:r>
            <a:r>
              <a:rPr lang="ru-RU" sz="2000" b="1" dirty="0">
                <a:solidFill>
                  <a:srgbClr val="FFC000"/>
                </a:solidFill>
              </a:rPr>
              <a:t>: </a:t>
            </a:r>
            <a:r>
              <a:rPr lang="ru-RU" sz="2000" dirty="0"/>
              <a:t>Корректирующая </a:t>
            </a:r>
            <a:r>
              <a:rPr lang="ru-RU" sz="2000" dirty="0" smtClean="0"/>
              <a:t>команда</a:t>
            </a:r>
          </a:p>
          <a:p>
            <a:endParaRPr lang="ru-RU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Завершение управления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ТС: </a:t>
            </a:r>
            <a:r>
              <a:rPr lang="ru-RU" sz="2000" dirty="0"/>
              <a:t>Переход на собственный </a:t>
            </a:r>
            <a:r>
              <a:rPr lang="ru-RU" sz="2000" dirty="0" smtClean="0"/>
              <a:t>автопилот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60" name="Oval 59"/>
          <p:cNvSpPr/>
          <p:nvPr/>
        </p:nvSpPr>
        <p:spPr>
          <a:xfrm>
            <a:off x="357107" y="1854341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1</a:t>
            </a:r>
            <a:endParaRPr lang="en-US" b="1" dirty="0"/>
          </a:p>
        </p:txBody>
      </p:sp>
      <p:sp>
        <p:nvSpPr>
          <p:cNvPr id="61" name="Oval 60"/>
          <p:cNvSpPr/>
          <p:nvPr/>
        </p:nvSpPr>
        <p:spPr>
          <a:xfrm>
            <a:off x="357107" y="2201832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smtClean="0"/>
              <a:t>2</a:t>
            </a:r>
            <a:endParaRPr lang="ru-RU" b="1" dirty="0" smtClean="0"/>
          </a:p>
        </p:txBody>
      </p:sp>
      <p:sp>
        <p:nvSpPr>
          <p:cNvPr id="62" name="Oval 61"/>
          <p:cNvSpPr/>
          <p:nvPr/>
        </p:nvSpPr>
        <p:spPr>
          <a:xfrm>
            <a:off x="357107" y="3706416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  <a:endParaRPr lang="en-US" b="1" dirty="0"/>
          </a:p>
        </p:txBody>
      </p:sp>
      <p:sp>
        <p:nvSpPr>
          <p:cNvPr id="63" name="Oval 62"/>
          <p:cNvSpPr/>
          <p:nvPr/>
        </p:nvSpPr>
        <p:spPr>
          <a:xfrm>
            <a:off x="357107" y="430026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 smtClean="0"/>
          </a:p>
        </p:txBody>
      </p:sp>
      <p:sp>
        <p:nvSpPr>
          <p:cNvPr id="64" name="Oval 63"/>
          <p:cNvSpPr/>
          <p:nvPr/>
        </p:nvSpPr>
        <p:spPr>
          <a:xfrm>
            <a:off x="357107" y="4650387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65" name="Oval 64"/>
          <p:cNvSpPr/>
          <p:nvPr/>
        </p:nvSpPr>
        <p:spPr>
          <a:xfrm>
            <a:off x="357107" y="5214655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66" name="Curved Up Arrow 65"/>
          <p:cNvSpPr/>
          <p:nvPr/>
        </p:nvSpPr>
        <p:spPr>
          <a:xfrm>
            <a:off x="10682876" y="4858969"/>
            <a:ext cx="573206" cy="311624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797592" y="519038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7</a:t>
            </a:r>
            <a:endParaRPr lang="en-US" b="1" dirty="0"/>
          </a:p>
        </p:txBody>
      </p:sp>
      <p:sp>
        <p:nvSpPr>
          <p:cNvPr id="68" name="Oval 67"/>
          <p:cNvSpPr/>
          <p:nvPr/>
        </p:nvSpPr>
        <p:spPr>
          <a:xfrm>
            <a:off x="357107" y="5559708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7</a:t>
            </a:r>
            <a:endParaRPr lang="en-US" b="1" dirty="0"/>
          </a:p>
        </p:txBody>
      </p:sp>
      <p:sp>
        <p:nvSpPr>
          <p:cNvPr id="69" name="Curved Right Arrow 68"/>
          <p:cNvSpPr/>
          <p:nvPr/>
        </p:nvSpPr>
        <p:spPr>
          <a:xfrm>
            <a:off x="760396" y="4427621"/>
            <a:ext cx="240631" cy="423511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Curved Right Arrow 69"/>
          <p:cNvSpPr/>
          <p:nvPr/>
        </p:nvSpPr>
        <p:spPr>
          <a:xfrm flipH="1" flipV="1">
            <a:off x="4551151" y="4435645"/>
            <a:ext cx="240631" cy="423511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1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Упрощенный вариант движения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567" y="1601831"/>
            <a:ext cx="115244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ea typeface="Times New Roman" charset="0"/>
              </a:rPr>
              <a:t>Рассмотрим упрощенный вариант: пусть 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пересекающиеся потоки беспилотных транспортных средств имеют прямолинейное движение, без поворотов на перекрестках. </a:t>
            </a:r>
            <a:endParaRPr lang="ru-RU" sz="2000" dirty="0" smtClean="0">
              <a:solidFill>
                <a:srgbClr val="000000"/>
              </a:solidFill>
              <a:ea typeface="Times New Roman" charset="0"/>
            </a:endParaRPr>
          </a:p>
          <a:p>
            <a:endParaRPr lang="ru-RU" sz="2000" dirty="0">
              <a:solidFill>
                <a:srgbClr val="000000"/>
              </a:solidFill>
              <a:ea typeface="Times New Roman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ea typeface="Times New Roman" charset="0"/>
              </a:rPr>
              <a:t>Критерий эффективности</a:t>
            </a:r>
            <a:r>
              <a:rPr lang="en-US" sz="2000" dirty="0" smtClean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ea typeface="Times New Roman" charset="0"/>
              </a:rPr>
              <a:t>управления: </a:t>
            </a:r>
          </a:p>
          <a:p>
            <a:r>
              <a:rPr lang="en-US" sz="2000" dirty="0" smtClean="0">
                <a:solidFill>
                  <a:srgbClr val="000000"/>
                </a:solidFill>
                <a:ea typeface="Times New Roman" charset="0"/>
              </a:rPr>
              <a:t>V</a:t>
            </a:r>
            <a:r>
              <a:rPr lang="ru-RU" sz="2000" baseline="-25000" dirty="0" smtClean="0">
                <a:solidFill>
                  <a:srgbClr val="000000"/>
                </a:solidFill>
                <a:ea typeface="Times New Roman" charset="0"/>
              </a:rPr>
              <a:t>сред</a:t>
            </a:r>
            <a:r>
              <a:rPr lang="en-US" sz="2000" baseline="-25000" dirty="0" smtClean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Times New Roman" charset="0"/>
              </a:rPr>
              <a:t>/ V</a:t>
            </a:r>
            <a:r>
              <a:rPr lang="en-US" sz="2000" baseline="-25000" dirty="0" smtClean="0">
                <a:solidFill>
                  <a:srgbClr val="000000"/>
                </a:solidFill>
                <a:ea typeface="Times New Roman" charset="0"/>
              </a:rPr>
              <a:t>max</a:t>
            </a:r>
            <a:r>
              <a:rPr lang="ru-RU" sz="2000" baseline="-25000" dirty="0" smtClean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ea typeface="Times New Roman" charset="0"/>
              </a:rPr>
              <a:t> (средняя скорость пересечения перекрестка к максимальной скорости ТС)</a:t>
            </a:r>
          </a:p>
          <a:p>
            <a:endParaRPr lang="ru-RU" sz="2000" dirty="0">
              <a:solidFill>
                <a:srgbClr val="000000"/>
              </a:solidFill>
              <a:ea typeface="Times New Roman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ea typeface="Times New Roman" charset="0"/>
              </a:rPr>
              <a:t>Так как непрерывное движение на одноуровневом перекрестке невозможно, то движение потоков должно иметь импульсный характер.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6" y="4252976"/>
            <a:ext cx="5125794" cy="19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68" y="4252976"/>
            <a:ext cx="4853628" cy="19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1731" y="6365486"/>
            <a:ext cx="5264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А и </a:t>
            </a:r>
            <a:r>
              <a:rPr lang="ru-RU" sz="2000" dirty="0" err="1">
                <a:solidFill>
                  <a:srgbClr val="000000"/>
                </a:solidFill>
                <a:ea typeface="Times New Roman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 - пересекающиеся транспортные потоки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89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1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Скважность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68223" y="1447723"/>
                <a:ext cx="116098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При равномерной загрузке пересекающихся направлений идеальная скважность потоков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ea typeface="Arial" charset="0"/>
                        <a:cs typeface="Arial" charset="0"/>
                      </a:rPr>
                      <m:t>𝑄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ea typeface="Arial" charset="0"/>
                        <a:cs typeface="Arial" charset="0"/>
                      </a:rPr>
                      <m:t>=50%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ea typeface="Times New Roman" charset="0"/>
                  </a:rPr>
                  <a:t>.</a:t>
                </a:r>
                <a:endParaRPr lang="ru-RU" sz="2000" dirty="0" smtClean="0">
                  <a:solidFill>
                    <a:srgbClr val="000000"/>
                  </a:solidFill>
                  <a:effectLst/>
                  <a:ea typeface="Times New Roman" charset="0"/>
                </a:endParaRPr>
              </a:p>
              <a:p>
                <a:r>
                  <a:rPr lang="ru-RU" sz="2000" dirty="0" smtClean="0"/>
                  <a:t>Под </a:t>
                </a:r>
                <a:r>
                  <a:rPr lang="ru-RU" sz="2000" dirty="0"/>
                  <a:t>скважностью понимаем отношение периода с движением по полосе к общему периоду одного цикла: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sSub>
                          <m:sSubPr>
                            <m:ctrlPr>
                              <a:rPr lang="en-US" sz="2000" i="1"/>
                            </m:ctrlPr>
                          </m:sSubPr>
                          <m:e>
                            <m:r>
                              <a:rPr lang="en-US" sz="2000" i="1"/>
                              <m:t>𝑄</m:t>
                            </m:r>
                          </m:e>
                          <m:sub>
                            <m:r>
                              <a:rPr lang="en-US" sz="2000" i="1"/>
                              <m:t>𝐴</m:t>
                            </m:r>
                          </m:sub>
                        </m:sSub>
                        <m:r>
                          <a:rPr lang="ru-RU" sz="2000" i="1"/>
                          <m:t>=</m:t>
                        </m:r>
                        <m:r>
                          <a:rPr lang="en-US" sz="2000" i="1"/>
                          <m:t>𝑇</m:t>
                        </m:r>
                      </m:e>
                      <m:sub>
                        <m:r>
                          <a:rPr lang="en-US" sz="2000" i="1"/>
                          <m:t>𝐴</m:t>
                        </m:r>
                      </m:sub>
                    </m:sSub>
                    <m:r>
                      <a:rPr lang="ru-RU" sz="2000" i="1"/>
                      <m:t>/</m:t>
                    </m:r>
                    <m:r>
                      <a:rPr lang="en-US" sz="2000" i="1"/>
                      <m:t>𝑇</m:t>
                    </m:r>
                  </m:oMath>
                </a14:m>
                <a:r>
                  <a:rPr lang="ru-RU" sz="20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a:rPr lang="en-US" sz="2000" i="1"/>
                          <m:t>𝑄</m:t>
                        </m:r>
                      </m:e>
                      <m:sub>
                        <m:r>
                          <a:rPr lang="en-US" sz="2000" i="1"/>
                          <m:t>𝐵</m:t>
                        </m:r>
                      </m:sub>
                    </m:sSub>
                    <m:r>
                      <a:rPr lang="ru-RU" sz="2000" i="1"/>
                      <m:t>=</m:t>
                    </m:r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a:rPr lang="en-US" sz="2000" i="1"/>
                          <m:t>𝑇</m:t>
                        </m:r>
                      </m:e>
                      <m:sub>
                        <m:r>
                          <a:rPr lang="en-US" sz="2000" i="1"/>
                          <m:t>𝐵</m:t>
                        </m:r>
                      </m:sub>
                    </m:sSub>
                    <m:r>
                      <a:rPr lang="ru-RU" sz="2000" i="1"/>
                      <m:t>/</m:t>
                    </m:r>
                    <m:r>
                      <a:rPr lang="en-US" sz="2000" i="1"/>
                      <m:t>𝑇</m:t>
                    </m:r>
                  </m:oMath>
                </a14:m>
                <a:r>
                  <a:rPr lang="ru-RU" sz="2000" dirty="0"/>
                  <a:t>.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ea typeface="Times New Roman" charset="0"/>
                  </a:rPr>
                  <a:t> </a:t>
                </a:r>
                <a:endParaRPr lang="ru-RU" sz="2000" dirty="0" smtClean="0">
                  <a:solidFill>
                    <a:srgbClr val="000000"/>
                  </a:solidFill>
                  <a:effectLst/>
                  <a:ea typeface="Times New Roman" charset="0"/>
                </a:endParaRPr>
              </a:p>
              <a:p>
                <a:endParaRPr lang="ru-RU" sz="2000" dirty="0">
                  <a:solidFill>
                    <a:srgbClr val="000000"/>
                  </a:solidFill>
                  <a:ea typeface="Times New Roman" charset="0"/>
                </a:endParaRPr>
              </a:p>
              <a:p>
                <a:r>
                  <a:rPr lang="ru-RU" sz="2000" dirty="0" smtClean="0">
                    <a:solidFill>
                      <a:srgbClr val="000000"/>
                    </a:solidFill>
                    <a:ea typeface="Times New Roman" charset="0"/>
                  </a:rPr>
                  <a:t>В работе выведена формула скважности в общем виде в зависимости от количество полос на перекрестке </a:t>
                </a:r>
                <a:r>
                  <a:rPr lang="en-US" sz="2000" b="1" dirty="0" smtClean="0">
                    <a:solidFill>
                      <a:srgbClr val="000000"/>
                    </a:solidFill>
                    <a:ea typeface="Times New Roman" charset="0"/>
                  </a:rPr>
                  <a:t>n </a:t>
                </a:r>
                <a:r>
                  <a:rPr lang="ru-RU" sz="2000" dirty="0" smtClean="0">
                    <a:solidFill>
                      <a:srgbClr val="000000"/>
                    </a:solidFill>
                    <a:ea typeface="Times New Roman" charset="0"/>
                  </a:rPr>
                  <a:t>и количество машин в группе </a:t>
                </a:r>
                <a:r>
                  <a:rPr lang="en-US" sz="2000" b="1" dirty="0" smtClean="0">
                    <a:solidFill>
                      <a:srgbClr val="000000"/>
                    </a:solidFill>
                    <a:ea typeface="Times New Roman" charset="0"/>
                  </a:rPr>
                  <a:t>m</a:t>
                </a:r>
                <a:r>
                  <a:rPr lang="ru-RU" sz="2000" dirty="0" smtClean="0">
                    <a:solidFill>
                      <a:srgbClr val="000000"/>
                    </a:solidFill>
                    <a:ea typeface="Times New Roman" charset="0"/>
                  </a:rPr>
                  <a:t>:</a:t>
                </a:r>
                <a:endParaRPr lang="en-US" sz="20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3" y="1447723"/>
                <a:ext cx="11609843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525" t="-1567" b="-4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68223" y="3386715"/>
            <a:ext cx="2870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b="1" dirty="0" err="1">
                <a:latin typeface="Times New Roman" charset="0"/>
                <a:ea typeface="Times New Roman" charset="0"/>
              </a:rPr>
              <a:t>Q</a:t>
            </a:r>
            <a:r>
              <a:rPr lang="ru-RU" sz="2400" b="1" baseline="-25000" dirty="0" err="1">
                <a:latin typeface="Times New Roman" charset="0"/>
                <a:ea typeface="Times New Roman" charset="0"/>
              </a:rPr>
              <a:t>mn</a:t>
            </a:r>
            <a:r>
              <a:rPr lang="ru-RU" sz="2400" b="1" dirty="0">
                <a:latin typeface="Times New Roman" charset="0"/>
                <a:ea typeface="Times New Roman" charset="0"/>
              </a:rPr>
              <a:t> = </a:t>
            </a:r>
            <a:r>
              <a:rPr lang="ru-RU" sz="2400" b="1" dirty="0" err="1">
                <a:latin typeface="Times New Roman" charset="0"/>
                <a:ea typeface="Times New Roman" charset="0"/>
              </a:rPr>
              <a:t>m</a:t>
            </a:r>
            <a:r>
              <a:rPr lang="ru-RU" sz="2400" b="1" dirty="0">
                <a:latin typeface="Times New Roman" charset="0"/>
                <a:ea typeface="Times New Roman" charset="0"/>
              </a:rPr>
              <a:t> / (2m+n)</a:t>
            </a:r>
            <a:endParaRPr lang="en-US" sz="2400" dirty="0">
              <a:effectLst/>
              <a:latin typeface="Arial" charset="0"/>
              <a:ea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3" y="4183174"/>
            <a:ext cx="3911695" cy="2453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2752" y="4237766"/>
            <a:ext cx="5512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 увеличении количество ТС в группе пропускная способность увеличивается</a:t>
            </a:r>
          </a:p>
          <a:p>
            <a:r>
              <a:rPr lang="ru-RU" sz="2400" dirty="0" smtClean="0"/>
              <a:t>Увеличение количества полос на перекрестке приводит к уменьшению скважности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82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5300" y="1491232"/>
            <a:ext cx="1092926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79438"/>
            <a:r>
              <a:rPr lang="ru-RU" sz="2500" dirty="0" smtClean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Несмотря на то, что спутниковые системы навигации постоянно совершенствуются, точность таких систем пока хуже чем точность бортовых датчиков. Поэтому для реализации «импульсного» алгоритма управления для коррекции движения используется скорости ТС и расстояние до впереди идущего ТС</a:t>
            </a:r>
            <a:r>
              <a:rPr lang="ru-RU" sz="2500" dirty="0" smtClean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.</a:t>
            </a:r>
          </a:p>
          <a:p>
            <a:pPr indent="579438"/>
            <a:endParaRPr lang="ru-RU" sz="2500" dirty="0" smtClean="0">
              <a:solidFill>
                <a:srgbClr val="000000"/>
              </a:solidFill>
              <a:latin typeface="Times New Roman" charset="0"/>
              <a:ea typeface="Times New Roman" charset="0"/>
            </a:endParaRPr>
          </a:p>
          <a:p>
            <a:pPr indent="579438"/>
            <a:r>
              <a:rPr lang="ru-RU" sz="2500" dirty="0" smtClean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Система управления движением выбрав оптимальную скважность транспортных потоков передает БТС </a:t>
            </a:r>
            <a:r>
              <a:rPr lang="ru-RU" sz="2500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необходимую дистанцию от впереди идущего ТС и временя, за которое эта дистанция должна быть </a:t>
            </a:r>
            <a:r>
              <a:rPr lang="ru-RU" sz="2500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образована. БТС </a:t>
            </a:r>
            <a:r>
              <a:rPr lang="ru-RU" sz="2500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выполняет эту команду с учетом критерия минимизации ускорений</a:t>
            </a:r>
            <a:r>
              <a:rPr lang="ru-RU" sz="2500" dirty="0" smtClean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.</a:t>
            </a:r>
          </a:p>
          <a:p>
            <a:pPr indent="579438"/>
            <a:endParaRPr lang="ru-RU" sz="2500" dirty="0">
              <a:solidFill>
                <a:srgbClr val="000000"/>
              </a:solidFill>
              <a:latin typeface="Times New Roman" charset="0"/>
              <a:ea typeface="Times New Roman" charset="0"/>
            </a:endParaRPr>
          </a:p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Для такого управления возможны три варианта сближения и три варианта отдаления</a:t>
            </a:r>
            <a:r>
              <a:rPr lang="ru-RU" sz="2500" dirty="0" smtClean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:</a:t>
            </a:r>
            <a:endParaRPr lang="en-US" sz="2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3620" y="5597925"/>
            <a:ext cx="10054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ru-RU" sz="2000" dirty="0"/>
              <a:t>- разница в скоростях между БТС и БТС, идущим впереди; 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</a:t>
            </a:r>
            <a:r>
              <a:rPr lang="ru-RU" sz="2000" b="1" dirty="0" smtClean="0"/>
              <a:t>  </a:t>
            </a:r>
            <a:r>
              <a:rPr lang="ru-RU" sz="2000" dirty="0" smtClean="0"/>
              <a:t>- </a:t>
            </a:r>
            <a:r>
              <a:rPr lang="ru-RU" sz="2000" dirty="0"/>
              <a:t>время, отведенное на выход не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</a:t>
            </a:r>
            <a:r>
              <a:rPr lang="ru-RU" sz="2000" b="1" dirty="0" smtClean="0"/>
              <a:t>  </a:t>
            </a:r>
            <a:r>
              <a:rPr lang="ru-RU" sz="2000" dirty="0" smtClean="0"/>
              <a:t>- </a:t>
            </a:r>
            <a:r>
              <a:rPr lang="ru-RU" sz="2000" dirty="0"/>
              <a:t>разница между текущей и требуемой дистанцией.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39350" r="39381" b="34857"/>
          <a:stretch/>
        </p:blipFill>
        <p:spPr>
          <a:xfrm>
            <a:off x="1297575" y="2282564"/>
            <a:ext cx="4504568" cy="2877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30350" y="3354029"/>
                <a:ext cx="1676421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𝑫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350" y="3354029"/>
                <a:ext cx="1676421" cy="831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83620" y="1655544"/>
                <a:ext cx="50790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Вариант </m:t>
                    </m:r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𝟏</m:t>
                    </m:r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:    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𝑽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&gt;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𝟎</m:t>
                    </m:r>
                  </m:oMath>
                </a14:m>
                <a:r>
                  <a:rPr lang="ru-RU" sz="2400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𝑫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𝟎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𝟓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𝑻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∆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𝑽</m:t>
                    </m:r>
                  </m:oMath>
                </a14:m>
                <a:r>
                  <a:rPr lang="en-US" sz="2400" b="1" dirty="0">
                    <a:effectLst/>
                  </a:rPr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0" y="1655544"/>
                <a:ext cx="507908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840"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368" y="5532610"/>
            <a:ext cx="10054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en-US" sz="2000" b="1" dirty="0" smtClean="0"/>
              <a:t>   </a:t>
            </a:r>
            <a:r>
              <a:rPr lang="ru-RU" sz="2000" dirty="0" smtClean="0"/>
              <a:t>- </a:t>
            </a:r>
            <a:r>
              <a:rPr lang="ru-RU" sz="2000" dirty="0"/>
              <a:t>разница в скоростях между БТС и БТС, идущим впереди</a:t>
            </a:r>
            <a:r>
              <a:rPr lang="ru-RU" sz="2000" dirty="0" smtClean="0"/>
              <a:t>;</a:t>
            </a:r>
          </a:p>
          <a:p>
            <a:r>
              <a:rPr lang="ru-RU" sz="2000" b="1" dirty="0" err="1" smtClean="0"/>
              <a:t>V</a:t>
            </a:r>
            <a:r>
              <a:rPr lang="en-US" sz="2000" b="1" baseline="-25000" dirty="0" smtClean="0"/>
              <a:t>max</a:t>
            </a:r>
            <a:r>
              <a:rPr lang="ru-RU" sz="2000" b="1" dirty="0" smtClean="0"/>
              <a:t> </a:t>
            </a:r>
            <a:r>
              <a:rPr lang="ru-RU" sz="2000" dirty="0" smtClean="0"/>
              <a:t>– максимальная скорость, до которой необходимо</a:t>
            </a:r>
            <a:r>
              <a:rPr lang="en-US" sz="2000" dirty="0" smtClean="0"/>
              <a:t> </a:t>
            </a:r>
            <a:r>
              <a:rPr lang="ru-RU" sz="2000" dirty="0" smtClean="0"/>
              <a:t>разогнаться БТС;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</a:t>
            </a:r>
            <a:r>
              <a:rPr lang="ru-RU" sz="2000" b="1" dirty="0" smtClean="0"/>
              <a:t> </a:t>
            </a:r>
            <a:r>
              <a:rPr lang="en-US" sz="2000" b="1" dirty="0" smtClean="0"/>
              <a:t>   </a:t>
            </a:r>
            <a:r>
              <a:rPr lang="ru-RU" sz="2000" b="1" dirty="0" smtClean="0"/>
              <a:t> </a:t>
            </a:r>
            <a:r>
              <a:rPr lang="ru-RU" sz="2000" dirty="0" smtClean="0"/>
              <a:t>- </a:t>
            </a:r>
            <a:r>
              <a:rPr lang="ru-RU" sz="2000" dirty="0"/>
              <a:t>время, отведенное на выход не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</a:t>
            </a:r>
            <a:r>
              <a:rPr lang="ru-RU" sz="2000" b="1" dirty="0" smtClean="0"/>
              <a:t>  </a:t>
            </a:r>
            <a:r>
              <a:rPr lang="en-US" sz="2000" b="1" dirty="0" smtClean="0"/>
              <a:t>   </a:t>
            </a:r>
            <a:r>
              <a:rPr lang="ru-RU" sz="2000" dirty="0" smtClean="0"/>
              <a:t>- </a:t>
            </a:r>
            <a:r>
              <a:rPr lang="ru-RU" sz="2000" dirty="0"/>
              <a:t>разница между текущей и требуемой дистанцией.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368" y="1655544"/>
                <a:ext cx="49893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Вариант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𝟐</m:t>
                      </m:r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ru-RU" sz="2400" b="1"/>
                        <m:t> и </m:t>
                      </m:r>
                      <m:r>
                        <a:rPr lang="ru-RU" sz="2400" b="1" i="1">
                          <a:latin typeface="Cambria Math" charset="0"/>
                        </a:rPr>
                        <m:t>𝑫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a:rPr lang="ru-RU" sz="2400" b="1" i="1">
                          <a:latin typeface="Cambria Math" charset="0"/>
                        </a:rPr>
                        <m:t>.</m:t>
                      </m:r>
                      <m:r>
                        <a:rPr lang="ru-RU" sz="2400" b="1" i="1">
                          <a:latin typeface="Cambria Math" charset="0"/>
                        </a:rPr>
                        <m:t>𝟓</m:t>
                      </m:r>
                      <m:r>
                        <a:rPr lang="ru-RU" sz="2400" b="1" i="1">
                          <a:latin typeface="Cambria Math" charset="0"/>
                        </a:rPr>
                        <m:t>𝑻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ru-RU" sz="24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8" y="1655544"/>
                <a:ext cx="498931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20214" r="14687" b="17333"/>
          <a:stretch/>
        </p:blipFill>
        <p:spPr>
          <a:xfrm>
            <a:off x="1493516" y="2295833"/>
            <a:ext cx="3261363" cy="2829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8577" y="2267774"/>
                <a:ext cx="269759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𝒕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b="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𝑻</m:t>
                              </m:r>
                              <m:r>
                                <a:rPr lang="en-US" sz="2400" b="0" i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sz="24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𝜟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</m:d>
                        </m:num>
                        <m:den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2267774"/>
                <a:ext cx="2697598" cy="8712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48577" y="3392354"/>
                <a:ext cx="573907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 charset="0"/>
                        </a:rPr>
                        <m:t>𝟐</m:t>
                      </m:r>
                      <m:r>
                        <a:rPr lang="en-US" sz="2400" b="1" i="1">
                          <a:latin typeface="Cambria Math" charset="0"/>
                        </a:rPr>
                        <m:t>𝑻</m:t>
                      </m:r>
                      <m:sSubSup>
                        <m:sSubSup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𝒎𝒂𝒙</m:t>
                          </m:r>
                        </m:sub>
                        <m:sup>
                          <m:r>
                            <a:rPr lang="ru-RU" sz="2400" b="1" i="1">
                              <a:latin typeface="Cambria Math" charset="0"/>
                            </a:rPr>
                            <m:t>𝟐</m:t>
                          </m:r>
                        </m:sup>
                      </m:sSubSup>
                      <m:r>
                        <a:rPr lang="ru-RU" sz="2400" b="1" i="1">
                          <a:latin typeface="Cambria Math" charset="0"/>
                        </a:rPr>
                        <m:t>−</m:t>
                      </m:r>
                      <m:r>
                        <a:rPr lang="ru-RU" sz="2400" b="1" i="1">
                          <a:latin typeface="Cambria Math" charset="0"/>
                        </a:rPr>
                        <m:t>𝟒</m:t>
                      </m:r>
                      <m:r>
                        <a:rPr lang="en-US" sz="2400" b="1" i="1">
                          <a:latin typeface="Cambria Math" charset="0"/>
                        </a:rPr>
                        <m:t>𝑫</m:t>
                      </m:r>
                      <m:sSub>
                        <m:sSub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𝒎𝒂𝒙</m:t>
                          </m:r>
                        </m:sub>
                      </m:sSub>
                      <m:r>
                        <a:rPr lang="ru-RU" sz="2400" b="1" i="1">
                          <a:latin typeface="Cambria Math" charset="0"/>
                        </a:rPr>
                        <m:t>+∆</m:t>
                      </m:r>
                      <m:r>
                        <a:rPr lang="ru-RU" sz="2400" b="1" i="1">
                          <a:latin typeface="Cambria Math" charset="0"/>
                        </a:rPr>
                        <m:t>𝑽</m:t>
                      </m:r>
                      <m:d>
                        <m:dPr>
                          <m:ctrlPr>
                            <a:rPr lang="en-US" sz="24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ru-RU" sz="24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𝑫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𝑻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∆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𝑽</m:t>
                          </m:r>
                        </m:e>
                      </m:d>
                      <m:r>
                        <a:rPr lang="ru-RU" sz="2400" b="1" i="1">
                          <a:latin typeface="Cambria Math" charset="0"/>
                        </a:rPr>
                        <m:t>=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3392354"/>
                <a:ext cx="5739072" cy="47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48577" y="4233394"/>
                <a:ext cx="2310184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4233394"/>
                <a:ext cx="2310184" cy="7850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1130</Words>
  <Application>Microsoft Macintosh PowerPoint</Application>
  <PresentationFormat>Widescreen</PresentationFormat>
  <Paragraphs>156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Cambria Math</vt:lpstr>
      <vt:lpstr>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Rakhmanov</dc:creator>
  <cp:lastModifiedBy>Vladimir Rakhmanov</cp:lastModifiedBy>
  <cp:revision>60</cp:revision>
  <dcterms:created xsi:type="dcterms:W3CDTF">2017-01-06T13:09:07Z</dcterms:created>
  <dcterms:modified xsi:type="dcterms:W3CDTF">2017-01-08T20:23:04Z</dcterms:modified>
</cp:coreProperties>
</file>